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58" r:id="rId4"/>
    <p:sldId id="266" r:id="rId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B1B"/>
    <a:srgbClr val="7C0A0A"/>
    <a:srgbClr val="5B2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7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261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66F08-F419-A27D-A092-5704AF471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CE7CB1-12FB-03A8-A318-28D1771E76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A7054E-1CAF-F96E-451E-B1952256E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38808-B651-E146-A8EE-CEEE5B974A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83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286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-952805" y="-1429207"/>
            <a:ext cx="4762195" cy="4762195"/>
          </a:xfrm>
          <a:prstGeom prst="ellipse">
            <a:avLst/>
          </a:prstGeom>
          <a:solidFill>
            <a:srgbClr val="1A3B85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76695" y="2095805"/>
            <a:ext cx="6667805" cy="6667805"/>
          </a:xfrm>
          <a:prstGeom prst="ellipse">
            <a:avLst/>
          </a:prstGeom>
          <a:solidFill>
            <a:srgbClr val="1A3B85">
              <a:alpha val="4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11354105" y="38130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11487607" y="38130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11620195" y="38130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11753698" y="38130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11354105" y="514807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11487607" y="514807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11620195" y="514807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11753698" y="514807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1354105" y="64739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11487607" y="64739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11620195" y="64739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11753698" y="647395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11354105" y="780898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11487607" y="780898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11620195" y="780898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11753698" y="780898"/>
            <a:ext cx="57607" cy="57607"/>
          </a:xfrm>
          <a:prstGeom prst="ellipse">
            <a:avLst/>
          </a:prstGeom>
          <a:solidFill>
            <a:srgbClr val="60A5FA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rcRect t="-7" b="-7"/>
          <a:stretch/>
        </p:blipFill>
        <p:spPr>
          <a:xfrm>
            <a:off x="2115007" y="1159459"/>
            <a:ext cx="7962595" cy="4539082"/>
          </a:xfrm>
          <a:prstGeom prst="rect">
            <a:avLst/>
          </a:prstGeom>
        </p:spPr>
      </p:pic>
      <p:sp>
        <p:nvSpPr>
          <p:cNvPr id="22" name="Text 19"/>
          <p:cNvSpPr txBox="1"/>
          <p:nvPr/>
        </p:nvSpPr>
        <p:spPr>
          <a:xfrm>
            <a:off x="2838298" y="2590738"/>
            <a:ext cx="65151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BFDBFE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Dicle Üniversitesi</a:t>
            </a:r>
            <a:r>
              <a:rPr lang="tr-TR" sz="1500" b="1" dirty="0">
                <a:solidFill>
                  <a:srgbClr val="BFDBFE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tr-TR" sz="1500" b="1" dirty="0">
                <a:solidFill>
                  <a:srgbClr val="BFDBFE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Öğrenci İşleri Daire Başkanlığı</a:t>
            </a:r>
          </a:p>
          <a:p>
            <a:pPr marL="0" indent="0" algn="ctr">
              <a:buNone/>
            </a:pP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20"/>
          <p:cNvSpPr txBox="1"/>
          <p:nvPr/>
        </p:nvSpPr>
        <p:spPr>
          <a:xfrm>
            <a:off x="2115007" y="2838540"/>
            <a:ext cx="7868089" cy="1429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 MAZERET SINAVI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500" b="1" dirty="0">
                <a:solidFill>
                  <a:srgbClr val="60A5FA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SÜREÇLERİ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rcRect t="-420" b="-420"/>
          <a:stretch/>
        </p:blipFill>
        <p:spPr>
          <a:xfrm>
            <a:off x="5715000" y="4398264"/>
            <a:ext cx="761695" cy="38405"/>
          </a:xfrm>
          <a:prstGeom prst="rect">
            <a:avLst/>
          </a:prstGeom>
        </p:spPr>
      </p:pic>
      <p:sp>
        <p:nvSpPr>
          <p:cNvPr id="25" name="Text 21"/>
          <p:cNvSpPr txBox="1"/>
          <p:nvPr/>
        </p:nvSpPr>
        <p:spPr>
          <a:xfrm>
            <a:off x="2857500" y="4665269"/>
            <a:ext cx="6477610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Mazaret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sınavları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başvuru,</a:t>
            </a:r>
            <a:r>
              <a:rPr lang="tr-TR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sınav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başvuru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şartları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,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süreleri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özel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durumlara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dair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kapsamlı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bilgilendirme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rehberi</a:t>
            </a:r>
            <a:r>
              <a:rPr lang="en-US" sz="1300" dirty="0">
                <a:solidFill>
                  <a:srgbClr val="D1D5DB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5"/>
          <a:srcRect t="-1100" b="-1100"/>
          <a:stretch/>
        </p:blipFill>
        <p:spPr>
          <a:xfrm>
            <a:off x="457200" y="6391656"/>
            <a:ext cx="114300" cy="133502"/>
          </a:xfrm>
          <a:prstGeom prst="rect">
            <a:avLst/>
          </a:prstGeom>
        </p:spPr>
      </p:pic>
      <p:sp>
        <p:nvSpPr>
          <p:cNvPr id="28" name="Text 22"/>
          <p:cNvSpPr txBox="1"/>
          <p:nvPr/>
        </p:nvSpPr>
        <p:spPr>
          <a:xfrm>
            <a:off x="647395" y="6362395"/>
            <a:ext cx="251642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CA3AF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Yaz Dönemi Eğitim Bilgilendirmesi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23"/>
          <p:cNvSpPr txBox="1"/>
          <p:nvPr/>
        </p:nvSpPr>
        <p:spPr>
          <a:xfrm>
            <a:off x="9644177" y="6362395"/>
            <a:ext cx="219913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CA3AF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Öğrenci İşleri Daire Başkanlığı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6"/>
          <a:srcRect l="-1507" r="-1507"/>
          <a:stretch/>
        </p:blipFill>
        <p:spPr>
          <a:xfrm>
            <a:off x="11563502" y="6391656"/>
            <a:ext cx="171907" cy="133502"/>
          </a:xfrm>
          <a:prstGeom prst="rect">
            <a:avLst/>
          </a:prstGeom>
        </p:spPr>
      </p:pic>
      <p:pic>
        <p:nvPicPr>
          <p:cNvPr id="32" name="Resim 31">
            <a:extLst>
              <a:ext uri="{FF2B5EF4-FFF2-40B4-BE49-F238E27FC236}">
                <a16:creationId xmlns:a16="http://schemas.microsoft.com/office/drawing/2014/main" id="{1ABA92AD-B44E-D91D-8937-5D381CDEFC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54308" y="1211580"/>
            <a:ext cx="1229968" cy="12070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286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8858707" y="-952805"/>
            <a:ext cx="3810305" cy="3810305"/>
          </a:xfrm>
          <a:prstGeom prst="ellipse">
            <a:avLst/>
          </a:prstGeom>
          <a:solidFill>
            <a:srgbClr val="1A3B85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-952805" y="3524098"/>
            <a:ext cx="4762195" cy="4762195"/>
          </a:xfrm>
          <a:prstGeom prst="ellipse">
            <a:avLst/>
          </a:prstGeom>
          <a:solidFill>
            <a:srgbClr val="1A3B85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0" y="1028700"/>
            <a:ext cx="12191695" cy="19202"/>
          </a:xfrm>
          <a:prstGeom prst="rect">
            <a:avLst/>
          </a:prstGeom>
          <a:solidFill>
            <a:srgbClr val="60A5FA">
              <a:alpha val="2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-743" r="-743"/>
          <a:stretch/>
        </p:blipFill>
        <p:spPr>
          <a:xfrm>
            <a:off x="609905" y="457200"/>
            <a:ext cx="304495" cy="342900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1067105" y="457200"/>
            <a:ext cx="563727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56" dirty="0">
                <a:solidFill>
                  <a:srgbClr val="FFFFFF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2025-2026 Mazeret Sınav</a:t>
            </a:r>
            <a:r>
              <a:rPr lang="tr-TR" sz="2200" b="1" kern="0" spc="56" dirty="0">
                <a:solidFill>
                  <a:srgbClr val="FFFFFF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ı </a:t>
            </a:r>
            <a:r>
              <a:rPr lang="en-US" sz="2200" b="1" kern="0" spc="56" dirty="0">
                <a:solidFill>
                  <a:srgbClr val="FFFFFF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Takvimi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2" name="Grup 81">
            <a:extLst>
              <a:ext uri="{FF2B5EF4-FFF2-40B4-BE49-F238E27FC236}">
                <a16:creationId xmlns:a16="http://schemas.microsoft.com/office/drawing/2014/main" id="{BCBDEAAF-513A-D7FC-BEB7-C2B9CA01936A}"/>
              </a:ext>
            </a:extLst>
          </p:cNvPr>
          <p:cNvGrpSpPr/>
          <p:nvPr/>
        </p:nvGrpSpPr>
        <p:grpSpPr>
          <a:xfrm>
            <a:off x="1458314" y="1205733"/>
            <a:ext cx="4523767" cy="3071765"/>
            <a:chOff x="609905" y="1429207"/>
            <a:chExt cx="2311571" cy="2165300"/>
          </a:xfrm>
        </p:grpSpPr>
        <p:pic>
          <p:nvPicPr>
            <p:cNvPr id="8" name="Image 1" descr="preencoded.png"/>
            <p:cNvPicPr>
              <a:picLocks noChangeAspect="1"/>
            </p:cNvPicPr>
            <p:nvPr/>
          </p:nvPicPr>
          <p:blipFill>
            <a:blip r:embed="rId4"/>
            <a:srcRect l="-17" r="-17"/>
            <a:stretch/>
          </p:blipFill>
          <p:spPr>
            <a:xfrm>
              <a:off x="609905" y="1429207"/>
              <a:ext cx="2311571" cy="2165300"/>
            </a:xfrm>
            <a:prstGeom prst="rect">
              <a:avLst/>
            </a:prstGeom>
          </p:spPr>
        </p:pic>
        <p:sp>
          <p:nvSpPr>
            <p:cNvPr id="9" name="Shape 5"/>
            <p:cNvSpPr/>
            <p:nvPr/>
          </p:nvSpPr>
          <p:spPr>
            <a:xfrm>
              <a:off x="609905" y="1429207"/>
              <a:ext cx="2311571" cy="632343"/>
            </a:xfrm>
            <a:prstGeom prst="roundRect">
              <a:avLst>
                <a:gd name="adj" fmla="val 33333"/>
              </a:avLst>
            </a:prstGeom>
            <a:solidFill>
              <a:srgbClr val="3B82F6"/>
            </a:solidFill>
            <a:ln w="12700">
              <a:solidFill>
                <a:srgbClr val="FFFFFF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tr-TR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7"/>
            <p:cNvSpPr txBox="1"/>
            <p:nvPr/>
          </p:nvSpPr>
          <p:spPr>
            <a:xfrm>
              <a:off x="1315128" y="1578256"/>
              <a:ext cx="788297" cy="345859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tr-TR" sz="1600" b="1" kern="0" spc="51" dirty="0">
                  <a:solidFill>
                    <a:srgbClr val="FFFFFF">
                      <a:alpha val="90000"/>
                    </a:srgbClr>
                  </a:solidFill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13 </a:t>
              </a:r>
              <a:r>
                <a:rPr lang="en-US" sz="1600" b="1" dirty="0">
                  <a:solidFill>
                    <a:srgbClr val="FFFFFF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–</a:t>
              </a:r>
              <a:r>
                <a:rPr lang="tr-TR" sz="1600" b="1" kern="0" spc="51" dirty="0">
                  <a:solidFill>
                    <a:srgbClr val="FFFFFF">
                      <a:alpha val="90000"/>
                    </a:srgbClr>
                  </a:solidFill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17</a:t>
              </a:r>
            </a:p>
            <a:p>
              <a:pPr marL="0" indent="0" algn="ctr">
                <a:buNone/>
              </a:pPr>
              <a:r>
                <a:rPr lang="tr-TR" sz="1600" b="1" kern="0" spc="51" dirty="0">
                  <a:solidFill>
                    <a:srgbClr val="FFFFFF">
                      <a:alpha val="90000"/>
                    </a:srgbClr>
                  </a:solidFill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Nisan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9"/>
            <p:cNvSpPr txBox="1"/>
            <p:nvPr/>
          </p:nvSpPr>
          <p:spPr>
            <a:xfrm>
              <a:off x="864337" y="2162694"/>
              <a:ext cx="1644091" cy="34170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tr-TR" sz="1600" b="1" dirty="0">
                  <a:solidFill>
                    <a:srgbClr val="0F2862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Mazeret Sınavı Başvuru Tarihleri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10"/>
            <p:cNvSpPr txBox="1"/>
            <p:nvPr/>
          </p:nvSpPr>
          <p:spPr>
            <a:xfrm>
              <a:off x="709228" y="2564600"/>
              <a:ext cx="2076603" cy="29773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Maz</a:t>
              </a:r>
              <a:r>
                <a:rPr lang="tr-TR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e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ret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sınavına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katılmak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isteyen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öğrenciler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başvurularını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tr-TR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belirtilen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başlangıç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ve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bitiş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tarihleri</a:t>
              </a:r>
              <a:r>
                <a:rPr lang="tr-TR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nde</a:t>
              </a:r>
              <a:r>
                <a:rPr lang="tr-TR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yapabileceklerdir.</a:t>
              </a:r>
              <a:endPara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64" name="Shape 53"/>
            <p:cNvSpPr/>
            <p:nvPr/>
          </p:nvSpPr>
          <p:spPr>
            <a:xfrm>
              <a:off x="680080" y="1473402"/>
              <a:ext cx="239572" cy="267005"/>
            </a:xfrm>
            <a:prstGeom prst="ellipse">
              <a:avLst/>
            </a:prstGeom>
            <a:solidFill>
              <a:srgbClr val="FFFFFF">
                <a:alpha val="25000"/>
              </a:srgbClr>
            </a:solidFill>
            <a:ln w="12700">
              <a:solidFill>
                <a:srgbClr val="FFFFFF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tr-TR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 54"/>
            <p:cNvSpPr txBox="1"/>
            <p:nvPr/>
          </p:nvSpPr>
          <p:spPr>
            <a:xfrm>
              <a:off x="776745" y="1516473"/>
              <a:ext cx="133502" cy="20025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l">
                <a:buNone/>
              </a:pPr>
              <a:r>
                <a:rPr lang="en-US" sz="1200" b="1" dirty="0">
                  <a:solidFill>
                    <a:srgbClr val="FFFFFF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1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3" name="Grup 82">
            <a:extLst>
              <a:ext uri="{FF2B5EF4-FFF2-40B4-BE49-F238E27FC236}">
                <a16:creationId xmlns:a16="http://schemas.microsoft.com/office/drawing/2014/main" id="{C2054DD3-5F4A-09F1-8FAC-AF3F3DF09067}"/>
              </a:ext>
            </a:extLst>
          </p:cNvPr>
          <p:cNvGrpSpPr/>
          <p:nvPr/>
        </p:nvGrpSpPr>
        <p:grpSpPr>
          <a:xfrm>
            <a:off x="6418622" y="1205733"/>
            <a:ext cx="4523767" cy="3071765"/>
            <a:chOff x="609905" y="1429207"/>
            <a:chExt cx="2311571" cy="2165300"/>
          </a:xfrm>
        </p:grpSpPr>
        <p:pic>
          <p:nvPicPr>
            <p:cNvPr id="84" name="Image 1" descr="preencoded.png">
              <a:extLst>
                <a:ext uri="{FF2B5EF4-FFF2-40B4-BE49-F238E27FC236}">
                  <a16:creationId xmlns:a16="http://schemas.microsoft.com/office/drawing/2014/main" id="{F8A6670D-E05A-1CD2-8152-B171351359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-17" r="-17"/>
            <a:stretch/>
          </p:blipFill>
          <p:spPr>
            <a:xfrm>
              <a:off x="609905" y="1429207"/>
              <a:ext cx="2311571" cy="2165300"/>
            </a:xfrm>
            <a:prstGeom prst="rect">
              <a:avLst/>
            </a:prstGeom>
          </p:spPr>
        </p:pic>
        <p:sp>
          <p:nvSpPr>
            <p:cNvPr id="85" name="Shape 5">
              <a:extLst>
                <a:ext uri="{FF2B5EF4-FFF2-40B4-BE49-F238E27FC236}">
                  <a16:creationId xmlns:a16="http://schemas.microsoft.com/office/drawing/2014/main" id="{6F810354-4E11-0F56-2402-CA12C2516AA7}"/>
                </a:ext>
              </a:extLst>
            </p:cNvPr>
            <p:cNvSpPr/>
            <p:nvPr/>
          </p:nvSpPr>
          <p:spPr>
            <a:xfrm>
              <a:off x="609905" y="1429207"/>
              <a:ext cx="2311571" cy="641424"/>
            </a:xfrm>
            <a:prstGeom prst="roundRect">
              <a:avLst>
                <a:gd name="adj" fmla="val 33333"/>
              </a:avLst>
            </a:prstGeom>
            <a:solidFill>
              <a:srgbClr val="7030A0"/>
            </a:solidFill>
            <a:ln w="12700">
              <a:solidFill>
                <a:srgbClr val="FFFFFF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tr-TR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Text 6">
              <a:extLst>
                <a:ext uri="{FF2B5EF4-FFF2-40B4-BE49-F238E27FC236}">
                  <a16:creationId xmlns:a16="http://schemas.microsoft.com/office/drawing/2014/main" id="{5EF5C5E9-4EBB-71D2-750E-8FE9A4686188}"/>
                </a:ext>
              </a:extLst>
            </p:cNvPr>
            <p:cNvSpPr txBox="1"/>
            <p:nvPr/>
          </p:nvSpPr>
          <p:spPr>
            <a:xfrm>
              <a:off x="732599" y="1581716"/>
              <a:ext cx="2095175" cy="33212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tr-TR" sz="1600" b="1" dirty="0">
                  <a:solidFill>
                    <a:srgbClr val="FFFFFF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25 Nisan</a:t>
              </a:r>
              <a:r>
                <a:rPr lang="en-US" sz="1600" b="1" dirty="0">
                  <a:solidFill>
                    <a:srgbClr val="FFFFFF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 – </a:t>
              </a:r>
              <a:r>
                <a:rPr lang="tr-TR" sz="1600" b="1" dirty="0">
                  <a:solidFill>
                    <a:srgbClr val="FFFFFF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3 Mayıs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Text 9">
              <a:extLst>
                <a:ext uri="{FF2B5EF4-FFF2-40B4-BE49-F238E27FC236}">
                  <a16:creationId xmlns:a16="http://schemas.microsoft.com/office/drawing/2014/main" id="{FFC8AC58-605E-AEBD-BED2-6B8D960D4A58}"/>
                </a:ext>
              </a:extLst>
            </p:cNvPr>
            <p:cNvSpPr txBox="1"/>
            <p:nvPr/>
          </p:nvSpPr>
          <p:spPr>
            <a:xfrm>
              <a:off x="671782" y="2162694"/>
              <a:ext cx="2235841" cy="32633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tr-TR" sz="1600" b="1" dirty="0">
                  <a:solidFill>
                    <a:srgbClr val="0F2862"/>
                  </a:solidFill>
                  <a:latin typeface="Times New Roman" panose="02020603050405020304" pitchFamily="18" charset="0"/>
                  <a:ea typeface="Montserrat" pitchFamily="34" charset="-122"/>
                  <a:cs typeface="Times New Roman" panose="02020603050405020304" pitchFamily="18" charset="0"/>
                </a:rPr>
                <a:t>Mazeret Sınavlarının Yapılacağı  Tarih Aralıkları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10">
              <a:extLst>
                <a:ext uri="{FF2B5EF4-FFF2-40B4-BE49-F238E27FC236}">
                  <a16:creationId xmlns:a16="http://schemas.microsoft.com/office/drawing/2014/main" id="{C42E1CB3-EA66-0BCE-FB58-9FA630F5473B}"/>
                </a:ext>
              </a:extLst>
            </p:cNvPr>
            <p:cNvSpPr txBox="1"/>
            <p:nvPr/>
          </p:nvSpPr>
          <p:spPr>
            <a:xfrm>
              <a:off x="738229" y="2531411"/>
              <a:ext cx="2076603" cy="33092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Mazeret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sınavları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,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belir</a:t>
              </a:r>
              <a:r>
                <a:rPr lang="tr-TR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tilen</a:t>
              </a:r>
              <a:r>
                <a:rPr lang="tr-TR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başlangıç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ve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bitiş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tarihleri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arasında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gerçekleştirilecektir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10" name="Shape 53">
            <a:extLst>
              <a:ext uri="{FF2B5EF4-FFF2-40B4-BE49-F238E27FC236}">
                <a16:creationId xmlns:a16="http://schemas.microsoft.com/office/drawing/2014/main" id="{7DB5B70E-8202-A6A0-B2FB-76719CA3619A}"/>
              </a:ext>
            </a:extLst>
          </p:cNvPr>
          <p:cNvSpPr/>
          <p:nvPr/>
        </p:nvSpPr>
        <p:spPr>
          <a:xfrm>
            <a:off x="6512306" y="1291483"/>
            <a:ext cx="468845" cy="378782"/>
          </a:xfrm>
          <a:prstGeom prst="ellipse">
            <a:avLst/>
          </a:prstGeom>
          <a:solidFill>
            <a:srgbClr val="FFFFFF">
              <a:alpha val="2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54">
            <a:extLst>
              <a:ext uri="{FF2B5EF4-FFF2-40B4-BE49-F238E27FC236}">
                <a16:creationId xmlns:a16="http://schemas.microsoft.com/office/drawing/2014/main" id="{3506EDC0-B8A4-6CD3-C3ED-86B7A9CAD362}"/>
              </a:ext>
            </a:extLst>
          </p:cNvPr>
          <p:cNvSpPr txBox="1"/>
          <p:nvPr/>
        </p:nvSpPr>
        <p:spPr>
          <a:xfrm>
            <a:off x="6718910" y="1350702"/>
            <a:ext cx="261265" cy="2840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tr-TR" sz="1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286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8858707" y="-952805"/>
            <a:ext cx="3810305" cy="3810305"/>
          </a:xfrm>
          <a:prstGeom prst="ellipse">
            <a:avLst/>
          </a:prstGeom>
          <a:solidFill>
            <a:srgbClr val="1A3B85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-952805" y="3524098"/>
            <a:ext cx="4762195" cy="4762195"/>
          </a:xfrm>
          <a:prstGeom prst="ellipse">
            <a:avLst/>
          </a:prstGeom>
          <a:solidFill>
            <a:srgbClr val="1A3B85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0" y="1028700"/>
            <a:ext cx="12191695" cy="19202"/>
          </a:xfrm>
          <a:prstGeom prst="rect">
            <a:avLst/>
          </a:prstGeom>
          <a:solidFill>
            <a:srgbClr val="60A5FA">
              <a:alpha val="2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4"/>
          <p:cNvSpPr txBox="1"/>
          <p:nvPr/>
        </p:nvSpPr>
        <p:spPr>
          <a:xfrm>
            <a:off x="1152143" y="457200"/>
            <a:ext cx="470586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56" dirty="0">
                <a:solidFill>
                  <a:srgbClr val="FFFFFF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Başvuru, Sonuç ve Sınav Yeri</a:t>
            </a:r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rcRect t="-2" b="-2"/>
          <a:stretch/>
        </p:blipFill>
        <p:spPr>
          <a:xfrm>
            <a:off x="609905" y="1505102"/>
            <a:ext cx="3454603" cy="2780693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940814" y="1657350"/>
            <a:ext cx="761695" cy="761695"/>
          </a:xfrm>
          <a:prstGeom prst="rect">
            <a:avLst/>
          </a:prstGeom>
        </p:spPr>
      </p:pic>
      <p:sp>
        <p:nvSpPr>
          <p:cNvPr id="11" name="Text 5"/>
          <p:cNvSpPr txBox="1"/>
          <p:nvPr/>
        </p:nvSpPr>
        <p:spPr>
          <a:xfrm>
            <a:off x="1522475" y="2455666"/>
            <a:ext cx="162946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5F46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Başvuru Şekli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70363" y="3105303"/>
            <a:ext cx="190195" cy="190195"/>
          </a:xfrm>
          <a:prstGeom prst="rect">
            <a:avLst/>
          </a:prstGeom>
        </p:spPr>
      </p:pic>
      <p:sp>
        <p:nvSpPr>
          <p:cNvPr id="13" name="Text 6"/>
          <p:cNvSpPr txBox="1"/>
          <p:nvPr/>
        </p:nvSpPr>
        <p:spPr>
          <a:xfrm>
            <a:off x="1257300" y="3524098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Banka Bilgisi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7"/>
          <p:cNvSpPr txBox="1"/>
          <p:nvPr/>
        </p:nvSpPr>
        <p:spPr>
          <a:xfrm>
            <a:off x="1428292" y="3019994"/>
            <a:ext cx="2581351" cy="3611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OBS ortamında online olacaktır. </a:t>
            </a:r>
            <a:endParaRPr lang="tr-TR" sz="1200" dirty="0"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62202" y="3524098"/>
            <a:ext cx="190195" cy="190195"/>
          </a:xfrm>
          <a:prstGeom prst="rect">
            <a:avLst/>
          </a:prstGeom>
        </p:spPr>
      </p:pic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6"/>
          <a:srcRect t="-2" b="-2"/>
          <a:stretch/>
        </p:blipFill>
        <p:spPr>
          <a:xfrm>
            <a:off x="4369003" y="1505102"/>
            <a:ext cx="3454603" cy="2761491"/>
          </a:xfrm>
          <a:prstGeom prst="rect">
            <a:avLst/>
          </a:prstGeom>
        </p:spPr>
      </p:pic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699912" y="1666494"/>
            <a:ext cx="761695" cy="761695"/>
          </a:xfrm>
          <a:prstGeom prst="rect">
            <a:avLst/>
          </a:prstGeom>
        </p:spPr>
      </p:pic>
      <p:sp>
        <p:nvSpPr>
          <p:cNvPr id="24" name="Text 12"/>
          <p:cNvSpPr txBox="1"/>
          <p:nvPr/>
        </p:nvSpPr>
        <p:spPr>
          <a:xfrm>
            <a:off x="5251514" y="2467177"/>
            <a:ext cx="17721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92400E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Başvuru Sonucu</a:t>
            </a:r>
          </a:p>
        </p:txBody>
      </p:sp>
      <p:sp>
        <p:nvSpPr>
          <p:cNvPr id="26" name="Text 13"/>
          <p:cNvSpPr txBox="1"/>
          <p:nvPr/>
        </p:nvSpPr>
        <p:spPr>
          <a:xfrm>
            <a:off x="5016398" y="3524098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Ders Başlamadan Önce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14"/>
          <p:cNvSpPr txBox="1"/>
          <p:nvPr/>
        </p:nvSpPr>
        <p:spPr>
          <a:xfrm>
            <a:off x="4996191" y="3095244"/>
            <a:ext cx="2654594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Öğrenci, başvurusunun onaylanıp onaylanmadığını yine başvuru sisteminden görebilir.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Image 12" descr="preencoded.png"/>
          <p:cNvPicPr>
            <a:picLocks noChangeAspect="1"/>
          </p:cNvPicPr>
          <p:nvPr/>
        </p:nvPicPr>
        <p:blipFill>
          <a:blip r:embed="rId8"/>
          <a:srcRect t="-2" b="-2"/>
          <a:stretch/>
        </p:blipFill>
        <p:spPr>
          <a:xfrm>
            <a:off x="8128102" y="1505102"/>
            <a:ext cx="3454603" cy="2761491"/>
          </a:xfrm>
          <a:prstGeom prst="rect">
            <a:avLst/>
          </a:prstGeom>
        </p:spPr>
      </p:pic>
      <p:pic>
        <p:nvPicPr>
          <p:cNvPr id="32" name="Image 13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74098" y="1601114"/>
            <a:ext cx="761695" cy="761695"/>
          </a:xfrm>
          <a:prstGeom prst="rect">
            <a:avLst/>
          </a:prstGeom>
        </p:spPr>
      </p:pic>
      <p:sp>
        <p:nvSpPr>
          <p:cNvPr id="34" name="Text 17"/>
          <p:cNvSpPr txBox="1"/>
          <p:nvPr/>
        </p:nvSpPr>
        <p:spPr>
          <a:xfrm>
            <a:off x="8486318" y="2285085"/>
            <a:ext cx="2924251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tr-TR" sz="1500" b="1" dirty="0">
                <a:solidFill>
                  <a:srgbClr val="991B1B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Sınav</a:t>
            </a:r>
            <a:r>
              <a:rPr lang="en-US" sz="1500" b="1" dirty="0">
                <a:solidFill>
                  <a:srgbClr val="991B1B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 </a:t>
            </a:r>
            <a:r>
              <a:rPr lang="tr-TR" sz="1500" b="1" dirty="0">
                <a:solidFill>
                  <a:srgbClr val="991B1B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Yeri</a:t>
            </a:r>
            <a:endParaRPr lang="en-US" sz="1500" b="1" dirty="0">
              <a:solidFill>
                <a:srgbClr val="991B1B"/>
              </a:solidFill>
              <a:latin typeface="Times New Roman" panose="02020603050405020304" pitchFamily="18" charset="0"/>
              <a:ea typeface="Montserrat" pitchFamily="34" charset="-122"/>
              <a:cs typeface="Times New Roman" panose="02020603050405020304" pitchFamily="18" charset="0"/>
            </a:endParaRPr>
          </a:p>
        </p:txBody>
      </p:sp>
      <p:sp>
        <p:nvSpPr>
          <p:cNvPr id="36" name="Text 18"/>
          <p:cNvSpPr txBox="1"/>
          <p:nvPr/>
        </p:nvSpPr>
        <p:spPr>
          <a:xfrm>
            <a:off x="8775497" y="3791102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Eğitim Başladıktan Sonra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19"/>
          <p:cNvSpPr txBox="1"/>
          <p:nvPr/>
        </p:nvSpPr>
        <p:spPr>
          <a:xfrm>
            <a:off x="8696090" y="2999821"/>
            <a:ext cx="2924251" cy="6385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İlgili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akademik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birim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/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bölüm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/program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tarafından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belirlenip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ilan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edilecektir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7">
            <a:extLst>
              <a:ext uri="{FF2B5EF4-FFF2-40B4-BE49-F238E27FC236}">
                <a16:creationId xmlns:a16="http://schemas.microsoft.com/office/drawing/2014/main" id="{65FA0AFC-028F-E3C0-58FA-BE534A863870}"/>
              </a:ext>
            </a:extLst>
          </p:cNvPr>
          <p:cNvSpPr txBox="1"/>
          <p:nvPr/>
        </p:nvSpPr>
        <p:spPr>
          <a:xfrm>
            <a:off x="1434236" y="3429000"/>
            <a:ext cx="2581351" cy="3611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Elden dilekçe kabul </a:t>
            </a:r>
            <a:r>
              <a:rPr lang="en-US" sz="1200" b="1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edilmeyecektir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Image 0" descr="preencoded.png">
            <a:extLst>
              <a:ext uri="{FF2B5EF4-FFF2-40B4-BE49-F238E27FC236}">
                <a16:creationId xmlns:a16="http://schemas.microsoft.com/office/drawing/2014/main" id="{FA25F149-A7D4-D65A-97B7-237F22544EEE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-607" r="-607"/>
          <a:stretch/>
        </p:blipFill>
        <p:spPr>
          <a:xfrm>
            <a:off x="609905" y="457200"/>
            <a:ext cx="390449" cy="342900"/>
          </a:xfrm>
          <a:prstGeom prst="rect">
            <a:avLst/>
          </a:prstGeom>
        </p:spPr>
      </p:pic>
      <p:pic>
        <p:nvPicPr>
          <p:cNvPr id="18" name="Image 4" descr="preencoded.png">
            <a:extLst>
              <a:ext uri="{FF2B5EF4-FFF2-40B4-BE49-F238E27FC236}">
                <a16:creationId xmlns:a16="http://schemas.microsoft.com/office/drawing/2014/main" id="{FE899E3C-751F-A823-158C-0A5D1545393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4632496" y="3322863"/>
            <a:ext cx="190195" cy="190195"/>
          </a:xfrm>
          <a:prstGeom prst="rect">
            <a:avLst/>
          </a:prstGeom>
        </p:spPr>
      </p:pic>
      <p:pic>
        <p:nvPicPr>
          <p:cNvPr id="19" name="Image 4" descr="preencoded.png">
            <a:extLst>
              <a:ext uri="{FF2B5EF4-FFF2-40B4-BE49-F238E27FC236}">
                <a16:creationId xmlns:a16="http://schemas.microsoft.com/office/drawing/2014/main" id="{3C340014-3E66-F38C-DA96-D2D23F48BD9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/>
        </p:blipFill>
        <p:spPr>
          <a:xfrm>
            <a:off x="8391220" y="3238805"/>
            <a:ext cx="190195" cy="1901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C7991-BA17-EF3D-C2C1-91A31DB4B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B1EED00-7F93-AFF1-091A-D06A872B242F}"/>
              </a:ext>
            </a:extLst>
          </p:cNvPr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286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A542F1E-F347-21AF-B7F0-DD506A16DAB8}"/>
              </a:ext>
            </a:extLst>
          </p:cNvPr>
          <p:cNvSpPr/>
          <p:nvPr/>
        </p:nvSpPr>
        <p:spPr>
          <a:xfrm>
            <a:off x="8858707" y="-952805"/>
            <a:ext cx="3810305" cy="3810305"/>
          </a:xfrm>
          <a:prstGeom prst="ellipse">
            <a:avLst/>
          </a:prstGeom>
          <a:solidFill>
            <a:srgbClr val="1A3B85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DDE4D7B-F4BC-B7D3-2F95-DF4F8FD613F8}"/>
              </a:ext>
            </a:extLst>
          </p:cNvPr>
          <p:cNvSpPr/>
          <p:nvPr/>
        </p:nvSpPr>
        <p:spPr>
          <a:xfrm>
            <a:off x="-952805" y="3524098"/>
            <a:ext cx="4762195" cy="4762195"/>
          </a:xfrm>
          <a:prstGeom prst="ellipse">
            <a:avLst/>
          </a:prstGeom>
          <a:solidFill>
            <a:srgbClr val="1A3B85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53A96DE9-52A4-33CB-3C76-7DED1B40E5E5}"/>
              </a:ext>
            </a:extLst>
          </p:cNvPr>
          <p:cNvSpPr/>
          <p:nvPr/>
        </p:nvSpPr>
        <p:spPr>
          <a:xfrm>
            <a:off x="0" y="1028700"/>
            <a:ext cx="12191695" cy="19202"/>
          </a:xfrm>
          <a:prstGeom prst="rect">
            <a:avLst/>
          </a:prstGeom>
          <a:solidFill>
            <a:srgbClr val="60A5FA">
              <a:alpha val="2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F0C4EFC3-A55F-4B79-5DD6-6B03D4AA20EE}"/>
              </a:ext>
            </a:extLst>
          </p:cNvPr>
          <p:cNvSpPr txBox="1"/>
          <p:nvPr/>
        </p:nvSpPr>
        <p:spPr>
          <a:xfrm>
            <a:off x="1190549" y="457200"/>
            <a:ext cx="595531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56" dirty="0">
                <a:solidFill>
                  <a:srgbClr val="FFFFFF"/>
                </a:solidFill>
                <a:latin typeface="Times New Roman" panose="02020603050405020304" pitchFamily="18" charset="0"/>
                <a:ea typeface="Montserrat" pitchFamily="34" charset="-122"/>
                <a:cs typeface="Times New Roman" panose="02020603050405020304" pitchFamily="18" charset="0"/>
              </a:rPr>
              <a:t>Mazeret Sınavı Hakkı ve Başvuru Koşulları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Grup 41">
            <a:extLst>
              <a:ext uri="{FF2B5EF4-FFF2-40B4-BE49-F238E27FC236}">
                <a16:creationId xmlns:a16="http://schemas.microsoft.com/office/drawing/2014/main" id="{9CEC1BE2-1EDD-4F34-2E92-0368D5C6CC69}"/>
              </a:ext>
            </a:extLst>
          </p:cNvPr>
          <p:cNvGrpSpPr/>
          <p:nvPr/>
        </p:nvGrpSpPr>
        <p:grpSpPr>
          <a:xfrm>
            <a:off x="609447" y="1343253"/>
            <a:ext cx="10972800" cy="3752698"/>
            <a:chOff x="609905" y="2800807"/>
            <a:chExt cx="10972800" cy="3752698"/>
          </a:xfrm>
        </p:grpSpPr>
        <p:pic>
          <p:nvPicPr>
            <p:cNvPr id="18" name="Image 5" descr="preencoded.png">
              <a:extLst>
                <a:ext uri="{FF2B5EF4-FFF2-40B4-BE49-F238E27FC236}">
                  <a16:creationId xmlns:a16="http://schemas.microsoft.com/office/drawing/2014/main" id="{C74AE182-96F8-BAF3-E33E-E16C061CDD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-2" r="-2"/>
            <a:stretch/>
          </p:blipFill>
          <p:spPr>
            <a:xfrm>
              <a:off x="609905" y="2800807"/>
              <a:ext cx="10972800" cy="3752698"/>
            </a:xfrm>
            <a:prstGeom prst="rect">
              <a:avLst/>
            </a:prstGeom>
          </p:spPr>
        </p:pic>
        <p:sp>
          <p:nvSpPr>
            <p:cNvPr id="21" name="Shape 12">
              <a:extLst>
                <a:ext uri="{FF2B5EF4-FFF2-40B4-BE49-F238E27FC236}">
                  <a16:creationId xmlns:a16="http://schemas.microsoft.com/office/drawing/2014/main" id="{E7E02E2A-AF86-66FB-C301-969A0AEC4B19}"/>
                </a:ext>
              </a:extLst>
            </p:cNvPr>
            <p:cNvSpPr/>
            <p:nvPr/>
          </p:nvSpPr>
          <p:spPr>
            <a:xfrm>
              <a:off x="1371600" y="4000500"/>
              <a:ext cx="9448495" cy="38405"/>
            </a:xfrm>
            <a:prstGeom prst="rect">
              <a:avLst/>
            </a:prstGeom>
            <a:solidFill>
              <a:srgbClr val="E5E7EB"/>
            </a:solidFill>
            <a:ln w="12700">
              <a:solidFill>
                <a:srgbClr val="FFFFFF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Text 15">
              <a:extLst>
                <a:ext uri="{FF2B5EF4-FFF2-40B4-BE49-F238E27FC236}">
                  <a16:creationId xmlns:a16="http://schemas.microsoft.com/office/drawing/2014/main" id="{C86FC42D-590B-AFC1-BC26-ACDA9915EABC}"/>
                </a:ext>
              </a:extLst>
            </p:cNvPr>
            <p:cNvSpPr txBox="1"/>
            <p:nvPr/>
          </p:nvSpPr>
          <p:spPr>
            <a:xfrm>
              <a:off x="1141012" y="2984896"/>
              <a:ext cx="10070896" cy="48440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Haklı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ve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geçerli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bir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mazereti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nedeniyle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ara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sınava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katılamayan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öğrenciler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için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 mazeret sınavı </a:t>
              </a:r>
              <a:r>
                <a:rPr lang="en-US" sz="1200" dirty="0" err="1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açılır</a:t>
              </a:r>
              <a:r>
                <a:rPr lang="en-US" sz="1200" dirty="0">
                  <a:latin typeface="Times New Roman" panose="02020603050405020304" pitchFamily="18" charset="0"/>
                  <a:ea typeface="Open Sans" pitchFamily="34" charset="-122"/>
                  <a:cs typeface="Times New Roman" panose="02020603050405020304" pitchFamily="18" charset="0"/>
                </a:rPr>
                <a:t>.</a:t>
              </a:r>
              <a:endParaRPr lang="tr-TR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44" name="Image 4" descr="preencoded.png">
            <a:extLst>
              <a:ext uri="{FF2B5EF4-FFF2-40B4-BE49-F238E27FC236}">
                <a16:creationId xmlns:a16="http://schemas.microsoft.com/office/drawing/2014/main" id="{CED434C8-6AAE-38C1-D9DC-9870FC9CF5B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/>
        </p:blipFill>
        <p:spPr>
          <a:xfrm>
            <a:off x="856860" y="1697124"/>
            <a:ext cx="190195" cy="190195"/>
          </a:xfrm>
          <a:prstGeom prst="rect">
            <a:avLst/>
          </a:prstGeom>
        </p:spPr>
      </p:pic>
      <p:pic>
        <p:nvPicPr>
          <p:cNvPr id="46" name="Image 4" descr="preencoded.png">
            <a:extLst>
              <a:ext uri="{FF2B5EF4-FFF2-40B4-BE49-F238E27FC236}">
                <a16:creationId xmlns:a16="http://schemas.microsoft.com/office/drawing/2014/main" id="{377EADA3-6E32-802F-9FEA-9BD8892412C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/>
        </p:blipFill>
        <p:spPr>
          <a:xfrm>
            <a:off x="856860" y="2158156"/>
            <a:ext cx="190195" cy="190195"/>
          </a:xfrm>
          <a:prstGeom prst="rect">
            <a:avLst/>
          </a:prstGeom>
        </p:spPr>
      </p:pic>
      <p:pic>
        <p:nvPicPr>
          <p:cNvPr id="8" name="Image 14">
            <a:extLst>
              <a:ext uri="{FF2B5EF4-FFF2-40B4-BE49-F238E27FC236}">
                <a16:creationId xmlns:a16="http://schemas.microsoft.com/office/drawing/2014/main" id="{E28B45E4-1918-C440-C69D-46F596D7177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80" r="-80"/>
          <a:stretch/>
        </p:blipFill>
        <p:spPr>
          <a:xfrm>
            <a:off x="520994" y="415135"/>
            <a:ext cx="465274" cy="371625"/>
          </a:xfrm>
          <a:prstGeom prst="rect">
            <a:avLst/>
          </a:prstGeom>
        </p:spPr>
      </p:pic>
      <p:sp>
        <p:nvSpPr>
          <p:cNvPr id="10" name="Text 15">
            <a:extLst>
              <a:ext uri="{FF2B5EF4-FFF2-40B4-BE49-F238E27FC236}">
                <a16:creationId xmlns:a16="http://schemas.microsoft.com/office/drawing/2014/main" id="{7EEB4543-A293-07CB-802C-F24E101E4394}"/>
              </a:ext>
            </a:extLst>
          </p:cNvPr>
          <p:cNvSpPr txBox="1"/>
          <p:nvPr/>
        </p:nvSpPr>
        <p:spPr>
          <a:xfrm>
            <a:off x="1140554" y="2038226"/>
            <a:ext cx="10070896" cy="3853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Mazereti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ilgili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birim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yönetim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kurulunca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uygun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görülenlere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ara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sınav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hakkı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verilir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tr-TR" sz="1200" dirty="0"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1" name="Image 4" descr="preencoded.png">
            <a:extLst>
              <a:ext uri="{FF2B5EF4-FFF2-40B4-BE49-F238E27FC236}">
                <a16:creationId xmlns:a16="http://schemas.microsoft.com/office/drawing/2014/main" id="{9FDC952E-397E-1383-5901-9079657BF88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/>
        </p:blipFill>
        <p:spPr>
          <a:xfrm>
            <a:off x="856867" y="2590944"/>
            <a:ext cx="190195" cy="190195"/>
          </a:xfrm>
          <a:prstGeom prst="rect">
            <a:avLst/>
          </a:prstGeom>
        </p:spPr>
      </p:pic>
      <p:sp>
        <p:nvSpPr>
          <p:cNvPr id="12" name="Text 15">
            <a:extLst>
              <a:ext uri="{FF2B5EF4-FFF2-40B4-BE49-F238E27FC236}">
                <a16:creationId xmlns:a16="http://schemas.microsoft.com/office/drawing/2014/main" id="{730A4D1A-D037-7E01-FCBA-D5D23B22B10F}"/>
              </a:ext>
            </a:extLst>
          </p:cNvPr>
          <p:cNvSpPr txBox="1"/>
          <p:nvPr/>
        </p:nvSpPr>
        <p:spPr>
          <a:xfrm>
            <a:off x="1140554" y="2527890"/>
            <a:ext cx="10070896" cy="3853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Öğrenciler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sağlıkla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ilgili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mazeretlerini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yataklı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tedavi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kurumlarından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alacakları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sağlık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raporu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ile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belgelemek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zorundadırlar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Sağlık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raporu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devamsızlık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yerine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sayılmaz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tr-TR" sz="1200" dirty="0"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3" name="Image 4" descr="preencoded.png">
            <a:extLst>
              <a:ext uri="{FF2B5EF4-FFF2-40B4-BE49-F238E27FC236}">
                <a16:creationId xmlns:a16="http://schemas.microsoft.com/office/drawing/2014/main" id="{16BD3B5B-ADFC-D85E-F79E-756E15B5118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/>
        </p:blipFill>
        <p:spPr>
          <a:xfrm>
            <a:off x="849423" y="3031249"/>
            <a:ext cx="190195" cy="190195"/>
          </a:xfrm>
          <a:prstGeom prst="rect">
            <a:avLst/>
          </a:prstGeom>
        </p:spPr>
      </p:pic>
      <p:sp>
        <p:nvSpPr>
          <p:cNvPr id="14" name="Text 15">
            <a:extLst>
              <a:ext uri="{FF2B5EF4-FFF2-40B4-BE49-F238E27FC236}">
                <a16:creationId xmlns:a16="http://schemas.microsoft.com/office/drawing/2014/main" id="{80CE0C75-9E7A-7E29-CB6F-71CDF7365BEB}"/>
              </a:ext>
            </a:extLst>
          </p:cNvPr>
          <p:cNvSpPr txBox="1"/>
          <p:nvPr/>
        </p:nvSpPr>
        <p:spPr>
          <a:xfrm>
            <a:off x="1140554" y="2919250"/>
            <a:ext cx="10070896" cy="3853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Mazeret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sınavına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resmi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izin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veya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görevlendirme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hariç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herhangi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bir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nedenle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katılmayan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öğrenci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için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yeniden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mazeret sınavı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açılmaz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tr-TR" sz="1200" dirty="0"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5" name="Image 4" descr="preencoded.png">
            <a:extLst>
              <a:ext uri="{FF2B5EF4-FFF2-40B4-BE49-F238E27FC236}">
                <a16:creationId xmlns:a16="http://schemas.microsoft.com/office/drawing/2014/main" id="{7EFE4D13-B3F7-88CB-1408-6D3C6BA25C5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/>
        </p:blipFill>
        <p:spPr>
          <a:xfrm>
            <a:off x="869746" y="3558326"/>
            <a:ext cx="190195" cy="190195"/>
          </a:xfrm>
          <a:prstGeom prst="rect">
            <a:avLst/>
          </a:prstGeom>
        </p:spPr>
      </p:pic>
      <p:sp>
        <p:nvSpPr>
          <p:cNvPr id="16" name="Text 15">
            <a:extLst>
              <a:ext uri="{FF2B5EF4-FFF2-40B4-BE49-F238E27FC236}">
                <a16:creationId xmlns:a16="http://schemas.microsoft.com/office/drawing/2014/main" id="{D560EB60-CA32-C96E-7804-34E64455F324}"/>
              </a:ext>
            </a:extLst>
          </p:cNvPr>
          <p:cNvSpPr txBox="1"/>
          <p:nvPr/>
        </p:nvSpPr>
        <p:spPr>
          <a:xfrm>
            <a:off x="1140554" y="3480695"/>
            <a:ext cx="10070896" cy="3853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Yarıyıl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/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yıl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sonu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bütünleme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sınavları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için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mazeret sınavı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yapılmaz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Ancak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ülkemizi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veya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Üniversiteyi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temsil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amacıyla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ulusal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uluslararası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bilimsel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sosyal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kültürel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 sportif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etkinliklere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katılan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öğrenciler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için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ilgili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birim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yönetim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kurulunca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girilmeyen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yarıyıl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/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yıl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sonu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ve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bütünleme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sınavları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için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 mazeret sınavı </a:t>
            </a:r>
            <a:r>
              <a:rPr lang="en-US" sz="1200" dirty="0" err="1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açılır</a:t>
            </a:r>
            <a:r>
              <a:rPr lang="en-US" sz="1200" dirty="0"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.</a:t>
            </a:r>
            <a:endParaRPr lang="tr-TR" sz="1200" dirty="0"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81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266</Words>
  <Application>Microsoft Office PowerPoint</Application>
  <PresentationFormat>Geniş ekran</PresentationFormat>
  <Paragraphs>38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Sunusu</vt:lpstr>
      <vt:lpstr>PowerPoint Sunusu</vt:lpstr>
      <vt:lpstr>PowerPoint Sunusu</vt:lpstr>
      <vt:lpstr>PowerPoint Sunusu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HP</cp:lastModifiedBy>
  <cp:revision>223</cp:revision>
  <dcterms:created xsi:type="dcterms:W3CDTF">2026-03-25T11:57:28Z</dcterms:created>
  <dcterms:modified xsi:type="dcterms:W3CDTF">2026-03-30T12:03:21Z</dcterms:modified>
</cp:coreProperties>
</file>